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82" r:id="rId5"/>
    <p:sldId id="264" r:id="rId6"/>
    <p:sldId id="267" r:id="rId7"/>
    <p:sldId id="271" r:id="rId8"/>
    <p:sldId id="268" r:id="rId9"/>
    <p:sldId id="272" r:id="rId10"/>
    <p:sldId id="278" r:id="rId11"/>
    <p:sldId id="279" r:id="rId12"/>
    <p:sldId id="280" r:id="rId13"/>
    <p:sldId id="281" r:id="rId14"/>
    <p:sldId id="273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633" autoAdjust="0"/>
  </p:normalViewPr>
  <p:slideViewPr>
    <p:cSldViewPr>
      <p:cViewPr varScale="1">
        <p:scale>
          <a:sx n="93" d="100"/>
          <a:sy n="93" d="100"/>
        </p:scale>
        <p:origin x="212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7c446670-7459-44eb-8c93-60d80c060528" providerId="ADAL" clId="{E92F1070-8E27-426B-9360-9E871FEFFBEC}"/>
    <pc:docChg chg="custSel modSld">
      <pc:chgData name="Thomas Noordeloos" userId="7c446670-7459-44eb-8c93-60d80c060528" providerId="ADAL" clId="{E92F1070-8E27-426B-9360-9E871FEFFBEC}" dt="2020-11-20T09:32:04.010" v="3" actId="20577"/>
      <pc:docMkLst>
        <pc:docMk/>
      </pc:docMkLst>
      <pc:sldChg chg="delSp modSp mod">
        <pc:chgData name="Thomas Noordeloos" userId="7c446670-7459-44eb-8c93-60d80c060528" providerId="ADAL" clId="{E92F1070-8E27-426B-9360-9E871FEFFBEC}" dt="2020-11-20T09:32:04.010" v="3" actId="20577"/>
        <pc:sldMkLst>
          <pc:docMk/>
          <pc:sldMk cId="2540115398" sldId="268"/>
        </pc:sldMkLst>
        <pc:spChg chg="mod">
          <ac:chgData name="Thomas Noordeloos" userId="7c446670-7459-44eb-8c93-60d80c060528" providerId="ADAL" clId="{E92F1070-8E27-426B-9360-9E871FEFFBEC}" dt="2020-11-20T09:32:04.010" v="3" actId="20577"/>
          <ac:spMkLst>
            <pc:docMk/>
            <pc:sldMk cId="2540115398" sldId="268"/>
            <ac:spMk id="7" creationId="{2DD5BDBA-0B33-4A59-873B-E30785E4E1F5}"/>
          </ac:spMkLst>
        </pc:spChg>
        <pc:spChg chg="del">
          <ac:chgData name="Thomas Noordeloos" userId="7c446670-7459-44eb-8c93-60d80c060528" providerId="ADAL" clId="{E92F1070-8E27-426B-9360-9E871FEFFBEC}" dt="2020-11-20T09:31:41.562" v="0" actId="478"/>
          <ac:spMkLst>
            <pc:docMk/>
            <pc:sldMk cId="2540115398" sldId="268"/>
            <ac:spMk id="9" creationId="{A5DDE862-D25D-4AB4-A232-4384006B8BBD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2C449F-7295-403C-B124-635DE66CC649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19A3C5B8-FA89-45F3-A5A9-5A10879F1780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Je wilt onderzoeken/ weten wie:</a:t>
          </a:r>
          <a:endParaRPr lang="en-US"/>
        </a:p>
      </dgm:t>
    </dgm:pt>
    <dgm:pt modelId="{C8BEE312-B1BC-40D5-9959-F2C1E6003D26}" type="parTrans" cxnId="{C76B5ED9-29FF-4501-B8BD-059A5A864F3F}">
      <dgm:prSet/>
      <dgm:spPr/>
      <dgm:t>
        <a:bodyPr/>
        <a:lstStyle/>
        <a:p>
          <a:endParaRPr lang="en-US"/>
        </a:p>
      </dgm:t>
    </dgm:pt>
    <dgm:pt modelId="{2F76EF74-6C4D-4FA8-8B95-3BA655537B99}" type="sibTrans" cxnId="{C76B5ED9-29FF-4501-B8BD-059A5A864F3F}">
      <dgm:prSet/>
      <dgm:spPr/>
      <dgm:t>
        <a:bodyPr/>
        <a:lstStyle/>
        <a:p>
          <a:endParaRPr lang="en-US"/>
        </a:p>
      </dgm:t>
    </dgm:pt>
    <dgm:pt modelId="{3B5F96A7-C24A-4D5E-BD50-04476A6245A0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Jouw producten/ diensten gaan kopen (doelgroepanalyse)</a:t>
          </a:r>
          <a:endParaRPr lang="en-US"/>
        </a:p>
      </dgm:t>
    </dgm:pt>
    <dgm:pt modelId="{A23AAA51-BF71-4C19-9A93-1C17C9349A0D}" type="parTrans" cxnId="{3EAD6897-17F6-460E-8668-AE7D0ECC27AF}">
      <dgm:prSet/>
      <dgm:spPr/>
      <dgm:t>
        <a:bodyPr/>
        <a:lstStyle/>
        <a:p>
          <a:endParaRPr lang="en-US"/>
        </a:p>
      </dgm:t>
    </dgm:pt>
    <dgm:pt modelId="{CD395749-E674-478D-B676-FD0C519BD402}" type="sibTrans" cxnId="{3EAD6897-17F6-460E-8668-AE7D0ECC27AF}">
      <dgm:prSet/>
      <dgm:spPr/>
      <dgm:t>
        <a:bodyPr/>
        <a:lstStyle/>
        <a:p>
          <a:endParaRPr lang="en-US"/>
        </a:p>
      </dgm:t>
    </dgm:pt>
    <dgm:pt modelId="{8417A683-49C8-4310-B070-C0878AACC936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Vergelijkbare producten verkopen (marktanalyse)</a:t>
          </a:r>
          <a:endParaRPr lang="en-US"/>
        </a:p>
      </dgm:t>
    </dgm:pt>
    <dgm:pt modelId="{A0C89E62-3CDD-4669-9743-2C5FB83856B2}" type="parTrans" cxnId="{D0E6C653-68DD-441C-ACCB-7FF1B2EB24CA}">
      <dgm:prSet/>
      <dgm:spPr/>
      <dgm:t>
        <a:bodyPr/>
        <a:lstStyle/>
        <a:p>
          <a:endParaRPr lang="en-US"/>
        </a:p>
      </dgm:t>
    </dgm:pt>
    <dgm:pt modelId="{01B91410-1676-451A-88D8-16D85699AB10}" type="sibTrans" cxnId="{D0E6C653-68DD-441C-ACCB-7FF1B2EB24CA}">
      <dgm:prSet/>
      <dgm:spPr/>
      <dgm:t>
        <a:bodyPr/>
        <a:lstStyle/>
        <a:p>
          <a:endParaRPr lang="en-US"/>
        </a:p>
      </dgm:t>
    </dgm:pt>
    <dgm:pt modelId="{56F4BE0F-A9EC-49B4-9494-EE1FFF40FC3B}" type="pres">
      <dgm:prSet presAssocID="{792C449F-7295-403C-B124-635DE66CC649}" presName="root" presStyleCnt="0">
        <dgm:presLayoutVars>
          <dgm:dir/>
          <dgm:resizeHandles val="exact"/>
        </dgm:presLayoutVars>
      </dgm:prSet>
      <dgm:spPr/>
    </dgm:pt>
    <dgm:pt modelId="{8968A83A-654F-4961-8BAD-C82A69FF5636}" type="pres">
      <dgm:prSet presAssocID="{19A3C5B8-FA89-45F3-A5A9-5A10879F1780}" presName="compNode" presStyleCnt="0"/>
      <dgm:spPr/>
    </dgm:pt>
    <dgm:pt modelId="{609C4D46-9E1E-485E-ABB7-D205CB714F93}" type="pres">
      <dgm:prSet presAssocID="{19A3C5B8-FA89-45F3-A5A9-5A10879F1780}" presName="bgRect" presStyleLbl="bgShp" presStyleIdx="0" presStyleCnt="3"/>
      <dgm:spPr/>
    </dgm:pt>
    <dgm:pt modelId="{89154195-B9AC-41E0-8553-F5AE5D7008DA}" type="pres">
      <dgm:prSet presAssocID="{19A3C5B8-FA89-45F3-A5A9-5A10879F178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B7D81805-5EC4-4788-9D2E-E52B674C2941}" type="pres">
      <dgm:prSet presAssocID="{19A3C5B8-FA89-45F3-A5A9-5A10879F1780}" presName="spaceRect" presStyleCnt="0"/>
      <dgm:spPr/>
    </dgm:pt>
    <dgm:pt modelId="{BC819463-036C-42A3-BD7E-95C4C408439D}" type="pres">
      <dgm:prSet presAssocID="{19A3C5B8-FA89-45F3-A5A9-5A10879F1780}" presName="parTx" presStyleLbl="revTx" presStyleIdx="0" presStyleCnt="3">
        <dgm:presLayoutVars>
          <dgm:chMax val="0"/>
          <dgm:chPref val="0"/>
        </dgm:presLayoutVars>
      </dgm:prSet>
      <dgm:spPr/>
    </dgm:pt>
    <dgm:pt modelId="{95525F92-1378-4092-95C4-670658FE2E87}" type="pres">
      <dgm:prSet presAssocID="{2F76EF74-6C4D-4FA8-8B95-3BA655537B99}" presName="sibTrans" presStyleCnt="0"/>
      <dgm:spPr/>
    </dgm:pt>
    <dgm:pt modelId="{DF75CA4F-181E-4498-8825-A941AA992A8D}" type="pres">
      <dgm:prSet presAssocID="{3B5F96A7-C24A-4D5E-BD50-04476A6245A0}" presName="compNode" presStyleCnt="0"/>
      <dgm:spPr/>
    </dgm:pt>
    <dgm:pt modelId="{65CC61AD-4B92-4779-A254-64EA97A065CF}" type="pres">
      <dgm:prSet presAssocID="{3B5F96A7-C24A-4D5E-BD50-04476A6245A0}" presName="bgRect" presStyleLbl="bgShp" presStyleIdx="1" presStyleCnt="3"/>
      <dgm:spPr/>
    </dgm:pt>
    <dgm:pt modelId="{19B95F3B-B7F9-4E48-830D-20384C96233B}" type="pres">
      <dgm:prSet presAssocID="{3B5F96A7-C24A-4D5E-BD50-04476A6245A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iosk"/>
        </a:ext>
      </dgm:extLst>
    </dgm:pt>
    <dgm:pt modelId="{52E8BA65-8622-46A6-9B4D-08A6DC07E300}" type="pres">
      <dgm:prSet presAssocID="{3B5F96A7-C24A-4D5E-BD50-04476A6245A0}" presName="spaceRect" presStyleCnt="0"/>
      <dgm:spPr/>
    </dgm:pt>
    <dgm:pt modelId="{C31E1696-8B92-43E7-AF70-0B515F4DA9BE}" type="pres">
      <dgm:prSet presAssocID="{3B5F96A7-C24A-4D5E-BD50-04476A6245A0}" presName="parTx" presStyleLbl="revTx" presStyleIdx="1" presStyleCnt="3">
        <dgm:presLayoutVars>
          <dgm:chMax val="0"/>
          <dgm:chPref val="0"/>
        </dgm:presLayoutVars>
      </dgm:prSet>
      <dgm:spPr/>
    </dgm:pt>
    <dgm:pt modelId="{25361F65-4382-431E-860D-B53BBB95AB00}" type="pres">
      <dgm:prSet presAssocID="{CD395749-E674-478D-B676-FD0C519BD402}" presName="sibTrans" presStyleCnt="0"/>
      <dgm:spPr/>
    </dgm:pt>
    <dgm:pt modelId="{9CA02FC6-FDCE-4DB2-A3A3-801D73F01915}" type="pres">
      <dgm:prSet presAssocID="{8417A683-49C8-4310-B070-C0878AACC936}" presName="compNode" presStyleCnt="0"/>
      <dgm:spPr/>
    </dgm:pt>
    <dgm:pt modelId="{7550B3C1-A297-4F26-9E2C-3213DCF5F3C7}" type="pres">
      <dgm:prSet presAssocID="{8417A683-49C8-4310-B070-C0878AACC936}" presName="bgRect" presStyleLbl="bgShp" presStyleIdx="2" presStyleCnt="3"/>
      <dgm:spPr/>
    </dgm:pt>
    <dgm:pt modelId="{B0994B00-D0DF-4782-9398-C0B184AF038C}" type="pres">
      <dgm:prSet presAssocID="{8417A683-49C8-4310-B070-C0878AACC93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g"/>
        </a:ext>
      </dgm:extLst>
    </dgm:pt>
    <dgm:pt modelId="{F8ADA5B8-6084-4A92-AACF-AAD9F9B35764}" type="pres">
      <dgm:prSet presAssocID="{8417A683-49C8-4310-B070-C0878AACC936}" presName="spaceRect" presStyleCnt="0"/>
      <dgm:spPr/>
    </dgm:pt>
    <dgm:pt modelId="{DE15B2CB-A52D-4704-8C80-1846A8D75D3F}" type="pres">
      <dgm:prSet presAssocID="{8417A683-49C8-4310-B070-C0878AACC93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3BABBA04-915F-417C-9160-704D1140A140}" type="presOf" srcId="{3B5F96A7-C24A-4D5E-BD50-04476A6245A0}" destId="{C31E1696-8B92-43E7-AF70-0B515F4DA9BE}" srcOrd="0" destOrd="0" presId="urn:microsoft.com/office/officeart/2018/2/layout/IconVerticalSolidList"/>
    <dgm:cxn modelId="{11411330-226B-4283-BF61-C171DDEBBAE7}" type="presOf" srcId="{8417A683-49C8-4310-B070-C0878AACC936}" destId="{DE15B2CB-A52D-4704-8C80-1846A8D75D3F}" srcOrd="0" destOrd="0" presId="urn:microsoft.com/office/officeart/2018/2/layout/IconVerticalSolidList"/>
    <dgm:cxn modelId="{D0E6C653-68DD-441C-ACCB-7FF1B2EB24CA}" srcId="{792C449F-7295-403C-B124-635DE66CC649}" destId="{8417A683-49C8-4310-B070-C0878AACC936}" srcOrd="2" destOrd="0" parTransId="{A0C89E62-3CDD-4669-9743-2C5FB83856B2}" sibTransId="{01B91410-1676-451A-88D8-16D85699AB10}"/>
    <dgm:cxn modelId="{3EAD6897-17F6-460E-8668-AE7D0ECC27AF}" srcId="{792C449F-7295-403C-B124-635DE66CC649}" destId="{3B5F96A7-C24A-4D5E-BD50-04476A6245A0}" srcOrd="1" destOrd="0" parTransId="{A23AAA51-BF71-4C19-9A93-1C17C9349A0D}" sibTransId="{CD395749-E674-478D-B676-FD0C519BD402}"/>
    <dgm:cxn modelId="{5615BFA5-03B8-4774-B4BB-8BEAF7D9B117}" type="presOf" srcId="{792C449F-7295-403C-B124-635DE66CC649}" destId="{56F4BE0F-A9EC-49B4-9494-EE1FFF40FC3B}" srcOrd="0" destOrd="0" presId="urn:microsoft.com/office/officeart/2018/2/layout/IconVerticalSolidList"/>
    <dgm:cxn modelId="{4B4E09AA-63E6-4BB1-8C55-654334A174CB}" type="presOf" srcId="{19A3C5B8-FA89-45F3-A5A9-5A10879F1780}" destId="{BC819463-036C-42A3-BD7E-95C4C408439D}" srcOrd="0" destOrd="0" presId="urn:microsoft.com/office/officeart/2018/2/layout/IconVerticalSolidList"/>
    <dgm:cxn modelId="{C76B5ED9-29FF-4501-B8BD-059A5A864F3F}" srcId="{792C449F-7295-403C-B124-635DE66CC649}" destId="{19A3C5B8-FA89-45F3-A5A9-5A10879F1780}" srcOrd="0" destOrd="0" parTransId="{C8BEE312-B1BC-40D5-9959-F2C1E6003D26}" sibTransId="{2F76EF74-6C4D-4FA8-8B95-3BA655537B99}"/>
    <dgm:cxn modelId="{6C918ACA-A699-49EC-A7D3-A8DF27B163C5}" type="presParOf" srcId="{56F4BE0F-A9EC-49B4-9494-EE1FFF40FC3B}" destId="{8968A83A-654F-4961-8BAD-C82A69FF5636}" srcOrd="0" destOrd="0" presId="urn:microsoft.com/office/officeart/2018/2/layout/IconVerticalSolidList"/>
    <dgm:cxn modelId="{4C74697C-079D-4BA7-A96E-3CB765CA9421}" type="presParOf" srcId="{8968A83A-654F-4961-8BAD-C82A69FF5636}" destId="{609C4D46-9E1E-485E-ABB7-D205CB714F93}" srcOrd="0" destOrd="0" presId="urn:microsoft.com/office/officeart/2018/2/layout/IconVerticalSolidList"/>
    <dgm:cxn modelId="{83167DCD-971D-4436-8EED-3D475ACB46DA}" type="presParOf" srcId="{8968A83A-654F-4961-8BAD-C82A69FF5636}" destId="{89154195-B9AC-41E0-8553-F5AE5D7008DA}" srcOrd="1" destOrd="0" presId="urn:microsoft.com/office/officeart/2018/2/layout/IconVerticalSolidList"/>
    <dgm:cxn modelId="{E5C804C1-5608-4843-8D5F-C3ED375D7D43}" type="presParOf" srcId="{8968A83A-654F-4961-8BAD-C82A69FF5636}" destId="{B7D81805-5EC4-4788-9D2E-E52B674C2941}" srcOrd="2" destOrd="0" presId="urn:microsoft.com/office/officeart/2018/2/layout/IconVerticalSolidList"/>
    <dgm:cxn modelId="{4D246B16-559B-442B-88B6-C479E1055068}" type="presParOf" srcId="{8968A83A-654F-4961-8BAD-C82A69FF5636}" destId="{BC819463-036C-42A3-BD7E-95C4C408439D}" srcOrd="3" destOrd="0" presId="urn:microsoft.com/office/officeart/2018/2/layout/IconVerticalSolidList"/>
    <dgm:cxn modelId="{31642DE6-753F-4626-A414-AFDC6B6EACA1}" type="presParOf" srcId="{56F4BE0F-A9EC-49B4-9494-EE1FFF40FC3B}" destId="{95525F92-1378-4092-95C4-670658FE2E87}" srcOrd="1" destOrd="0" presId="urn:microsoft.com/office/officeart/2018/2/layout/IconVerticalSolidList"/>
    <dgm:cxn modelId="{D0361D27-5DA8-4219-9F3C-94295C7F416E}" type="presParOf" srcId="{56F4BE0F-A9EC-49B4-9494-EE1FFF40FC3B}" destId="{DF75CA4F-181E-4498-8825-A941AA992A8D}" srcOrd="2" destOrd="0" presId="urn:microsoft.com/office/officeart/2018/2/layout/IconVerticalSolidList"/>
    <dgm:cxn modelId="{A482D189-D101-4A7E-8758-23DFD772E847}" type="presParOf" srcId="{DF75CA4F-181E-4498-8825-A941AA992A8D}" destId="{65CC61AD-4B92-4779-A254-64EA97A065CF}" srcOrd="0" destOrd="0" presId="urn:microsoft.com/office/officeart/2018/2/layout/IconVerticalSolidList"/>
    <dgm:cxn modelId="{24ECE71E-E099-4FBA-A393-2BD31F4B24DA}" type="presParOf" srcId="{DF75CA4F-181E-4498-8825-A941AA992A8D}" destId="{19B95F3B-B7F9-4E48-830D-20384C96233B}" srcOrd="1" destOrd="0" presId="urn:microsoft.com/office/officeart/2018/2/layout/IconVerticalSolidList"/>
    <dgm:cxn modelId="{AF87ABBE-9ED5-484C-81E2-DC47FE491916}" type="presParOf" srcId="{DF75CA4F-181E-4498-8825-A941AA992A8D}" destId="{52E8BA65-8622-46A6-9B4D-08A6DC07E300}" srcOrd="2" destOrd="0" presId="urn:microsoft.com/office/officeart/2018/2/layout/IconVerticalSolidList"/>
    <dgm:cxn modelId="{770FA48B-AE5C-4E39-B8AC-A303086C51F3}" type="presParOf" srcId="{DF75CA4F-181E-4498-8825-A941AA992A8D}" destId="{C31E1696-8B92-43E7-AF70-0B515F4DA9BE}" srcOrd="3" destOrd="0" presId="urn:microsoft.com/office/officeart/2018/2/layout/IconVerticalSolidList"/>
    <dgm:cxn modelId="{E6AB8C6B-995D-483C-8F0E-D838C3C29CDC}" type="presParOf" srcId="{56F4BE0F-A9EC-49B4-9494-EE1FFF40FC3B}" destId="{25361F65-4382-431E-860D-B53BBB95AB00}" srcOrd="3" destOrd="0" presId="urn:microsoft.com/office/officeart/2018/2/layout/IconVerticalSolidList"/>
    <dgm:cxn modelId="{C1AA108E-EA2C-467D-A658-64CD4D0A199D}" type="presParOf" srcId="{56F4BE0F-A9EC-49B4-9494-EE1FFF40FC3B}" destId="{9CA02FC6-FDCE-4DB2-A3A3-801D73F01915}" srcOrd="4" destOrd="0" presId="urn:microsoft.com/office/officeart/2018/2/layout/IconVerticalSolidList"/>
    <dgm:cxn modelId="{467EC8D4-1610-4EA9-8224-CBE419194DB3}" type="presParOf" srcId="{9CA02FC6-FDCE-4DB2-A3A3-801D73F01915}" destId="{7550B3C1-A297-4F26-9E2C-3213DCF5F3C7}" srcOrd="0" destOrd="0" presId="urn:microsoft.com/office/officeart/2018/2/layout/IconVerticalSolidList"/>
    <dgm:cxn modelId="{51A68804-A24D-4759-8D60-2CBBF6CA4D4A}" type="presParOf" srcId="{9CA02FC6-FDCE-4DB2-A3A3-801D73F01915}" destId="{B0994B00-D0DF-4782-9398-C0B184AF038C}" srcOrd="1" destOrd="0" presId="urn:microsoft.com/office/officeart/2018/2/layout/IconVerticalSolidList"/>
    <dgm:cxn modelId="{AA398223-1712-48E6-B58D-DD24AC9F5404}" type="presParOf" srcId="{9CA02FC6-FDCE-4DB2-A3A3-801D73F01915}" destId="{F8ADA5B8-6084-4A92-AACF-AAD9F9B35764}" srcOrd="2" destOrd="0" presId="urn:microsoft.com/office/officeart/2018/2/layout/IconVerticalSolidList"/>
    <dgm:cxn modelId="{B569B2B7-EE00-4207-B24C-1FA48339B128}" type="presParOf" srcId="{9CA02FC6-FDCE-4DB2-A3A3-801D73F01915}" destId="{DE15B2CB-A52D-4704-8C80-1846A8D75D3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9C4D46-9E1E-485E-ABB7-D205CB714F93}">
      <dsp:nvSpPr>
        <dsp:cNvPr id="0" name=""/>
        <dsp:cNvSpPr/>
      </dsp:nvSpPr>
      <dsp:spPr>
        <a:xfrm>
          <a:off x="0" y="601"/>
          <a:ext cx="6635080" cy="1408059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154195-B9AC-41E0-8553-F5AE5D7008DA}">
      <dsp:nvSpPr>
        <dsp:cNvPr id="0" name=""/>
        <dsp:cNvSpPr/>
      </dsp:nvSpPr>
      <dsp:spPr>
        <a:xfrm>
          <a:off x="425937" y="317415"/>
          <a:ext cx="774432" cy="77443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819463-036C-42A3-BD7E-95C4C408439D}">
      <dsp:nvSpPr>
        <dsp:cNvPr id="0" name=""/>
        <dsp:cNvSpPr/>
      </dsp:nvSpPr>
      <dsp:spPr>
        <a:xfrm>
          <a:off x="1626308" y="601"/>
          <a:ext cx="5008771" cy="14080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020" tIns="149020" rIns="149020" bIns="14902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Je wilt onderzoeken/ weten wie:</a:t>
          </a:r>
          <a:endParaRPr lang="en-US" sz="2500" kern="1200"/>
        </a:p>
      </dsp:txBody>
      <dsp:txXfrm>
        <a:off x="1626308" y="601"/>
        <a:ext cx="5008771" cy="1408059"/>
      </dsp:txXfrm>
    </dsp:sp>
    <dsp:sp modelId="{65CC61AD-4B92-4779-A254-64EA97A065CF}">
      <dsp:nvSpPr>
        <dsp:cNvPr id="0" name=""/>
        <dsp:cNvSpPr/>
      </dsp:nvSpPr>
      <dsp:spPr>
        <a:xfrm>
          <a:off x="0" y="1760675"/>
          <a:ext cx="6635080" cy="1408059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B95F3B-B7F9-4E48-830D-20384C96233B}">
      <dsp:nvSpPr>
        <dsp:cNvPr id="0" name=""/>
        <dsp:cNvSpPr/>
      </dsp:nvSpPr>
      <dsp:spPr>
        <a:xfrm>
          <a:off x="425937" y="2077489"/>
          <a:ext cx="774432" cy="77443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1E1696-8B92-43E7-AF70-0B515F4DA9BE}">
      <dsp:nvSpPr>
        <dsp:cNvPr id="0" name=""/>
        <dsp:cNvSpPr/>
      </dsp:nvSpPr>
      <dsp:spPr>
        <a:xfrm>
          <a:off x="1626308" y="1760675"/>
          <a:ext cx="5008771" cy="14080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020" tIns="149020" rIns="149020" bIns="14902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Jouw producten/ diensten gaan kopen (doelgroepanalyse)</a:t>
          </a:r>
          <a:endParaRPr lang="en-US" sz="2500" kern="1200"/>
        </a:p>
      </dsp:txBody>
      <dsp:txXfrm>
        <a:off x="1626308" y="1760675"/>
        <a:ext cx="5008771" cy="1408059"/>
      </dsp:txXfrm>
    </dsp:sp>
    <dsp:sp modelId="{7550B3C1-A297-4F26-9E2C-3213DCF5F3C7}">
      <dsp:nvSpPr>
        <dsp:cNvPr id="0" name=""/>
        <dsp:cNvSpPr/>
      </dsp:nvSpPr>
      <dsp:spPr>
        <a:xfrm>
          <a:off x="0" y="3520749"/>
          <a:ext cx="6635080" cy="1408059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994B00-D0DF-4782-9398-C0B184AF038C}">
      <dsp:nvSpPr>
        <dsp:cNvPr id="0" name=""/>
        <dsp:cNvSpPr/>
      </dsp:nvSpPr>
      <dsp:spPr>
        <a:xfrm>
          <a:off x="425937" y="3837563"/>
          <a:ext cx="774432" cy="77443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15B2CB-A52D-4704-8C80-1846A8D75D3F}">
      <dsp:nvSpPr>
        <dsp:cNvPr id="0" name=""/>
        <dsp:cNvSpPr/>
      </dsp:nvSpPr>
      <dsp:spPr>
        <a:xfrm>
          <a:off x="1626308" y="3520749"/>
          <a:ext cx="5008771" cy="14080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020" tIns="149020" rIns="149020" bIns="14902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Vergelijkbare producten verkopen (marktanalyse)</a:t>
          </a:r>
          <a:endParaRPr lang="en-US" sz="2500" kern="1200"/>
        </a:p>
      </dsp:txBody>
      <dsp:txXfrm>
        <a:off x="1626308" y="3520749"/>
        <a:ext cx="5008771" cy="14080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50C527-4B4D-4212-9398-192C1C7951EB}" type="datetimeFigureOut">
              <a:rPr lang="nl-NL" smtClean="0"/>
              <a:t>20-11-2020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70A4C-6D03-490F-8AA6-A9E6D80205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1447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533DFC-07A8-4CF3-9448-54F0C4632332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2201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20-11-2020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20-11-2020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20-11-2020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A218FED7-AB46-4296-A2AB-73E4BDC03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9474" y="1008704"/>
            <a:ext cx="6172200" cy="857250"/>
          </a:xfrm>
        </p:spPr>
        <p:txBody>
          <a:bodyPr>
            <a:normAutofit fontScale="90000"/>
          </a:bodyPr>
          <a:lstStyle/>
          <a:p>
            <a:r>
              <a:rPr lang="nl-NL" dirty="0">
                <a:cs typeface="Calibri Light"/>
              </a:rPr>
              <a:t>Markt- en </a:t>
            </a:r>
            <a:r>
              <a:rPr lang="nl-NL" dirty="0" err="1">
                <a:cs typeface="Calibri Light"/>
              </a:rPr>
              <a:t>doelgroepanalyse</a:t>
            </a:r>
            <a:endParaRPr lang="nl-NL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910A9D3-44B0-412E-9D51-FA1C2DD5E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55508" y="2476829"/>
            <a:ext cx="1441203" cy="121288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sz="788" b="1" dirty="0"/>
              <a:t>IBS Thema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788" dirty="0">
                <a:solidFill>
                  <a:schemeClr val="bg1">
                    <a:lumMod val="75000"/>
                  </a:schemeClr>
                </a:solidFill>
              </a:rPr>
              <a:t> De nieuwe economie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788" dirty="0"/>
              <a:t> Marktverkenning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788" dirty="0">
                <a:solidFill>
                  <a:schemeClr val="bg1">
                    <a:lumMod val="85000"/>
                  </a:schemeClr>
                </a:solidFill>
              </a:rPr>
              <a:t> Financiën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788" dirty="0">
                <a:solidFill>
                  <a:schemeClr val="bg1">
                    <a:lumMod val="85000"/>
                  </a:schemeClr>
                </a:solidFill>
              </a:rPr>
              <a:t> Projectmanagement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788" dirty="0">
                <a:solidFill>
                  <a:schemeClr val="bg1">
                    <a:lumMod val="85000"/>
                  </a:schemeClr>
                </a:solidFill>
              </a:rPr>
              <a:t> De verborgen impact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788" dirty="0">
                <a:solidFill>
                  <a:schemeClr val="bg1">
                    <a:lumMod val="85000"/>
                  </a:schemeClr>
                </a:solidFill>
              </a:rPr>
              <a:t> Ondernemen</a:t>
            </a:r>
          </a:p>
        </p:txBody>
      </p:sp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B5E90D55-298E-4509-878D-C4E228CD5F8E}"/>
              </a:ext>
            </a:extLst>
          </p:cNvPr>
          <p:cNvSpPr txBox="1">
            <a:spLocks/>
          </p:cNvSpPr>
          <p:nvPr/>
        </p:nvSpPr>
        <p:spPr bwMode="auto">
          <a:xfrm>
            <a:off x="2221794" y="2463684"/>
            <a:ext cx="2674242" cy="1143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125" b="1" dirty="0"/>
              <a:t>Begrippen:</a:t>
            </a:r>
          </a:p>
          <a:p>
            <a:r>
              <a:rPr lang="nl-NL" sz="1125" b="1" dirty="0" err="1"/>
              <a:t>Doelgroepanalyse</a:t>
            </a:r>
            <a:endParaRPr lang="nl-NL" sz="1125" b="1" dirty="0"/>
          </a:p>
          <a:p>
            <a:r>
              <a:rPr lang="nl-NL" sz="1125" b="1" dirty="0"/>
              <a:t>Marktanalyse</a:t>
            </a:r>
          </a:p>
          <a:p>
            <a:r>
              <a:rPr lang="nl-NL" sz="1125" b="1" dirty="0"/>
              <a:t>Demografische kenmerken</a:t>
            </a:r>
          </a:p>
          <a:p>
            <a:r>
              <a:rPr lang="nl-NL" sz="1125" b="1" dirty="0"/>
              <a:t>Geografische kenmerken</a:t>
            </a:r>
          </a:p>
          <a:p>
            <a:r>
              <a:rPr lang="nl-NL" sz="1125" b="1" dirty="0"/>
              <a:t>Psychografische kenmerken</a:t>
            </a:r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2D05C487-7FDA-4DD4-A64C-272352214795}"/>
              </a:ext>
            </a:extLst>
          </p:cNvPr>
          <p:cNvSpPr txBox="1">
            <a:spLocks/>
          </p:cNvSpPr>
          <p:nvPr/>
        </p:nvSpPr>
        <p:spPr bwMode="auto">
          <a:xfrm>
            <a:off x="1817322" y="5136637"/>
            <a:ext cx="6323595" cy="183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sz="788"/>
          </a:p>
        </p:txBody>
      </p:sp>
      <p:graphicFrame>
        <p:nvGraphicFramePr>
          <p:cNvPr id="13" name="Tabel 13">
            <a:extLst>
              <a:ext uri="{FF2B5EF4-FFF2-40B4-BE49-F238E27FC236}">
                <a16:creationId xmlns:a16="http://schemas.microsoft.com/office/drawing/2014/main" id="{BBD81BF5-9E86-4852-B783-21B8761DB9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906828"/>
              </p:ext>
            </p:extLst>
          </p:nvPr>
        </p:nvGraphicFramePr>
        <p:xfrm>
          <a:off x="1338042" y="4910592"/>
          <a:ext cx="6618331" cy="40711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84462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584462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584462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584462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584462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584462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681569">
                  <a:extLst>
                    <a:ext uri="{9D8B030D-6E8A-4147-A177-3AD203B41FA5}">
                      <a16:colId xmlns:a16="http://schemas.microsoft.com/office/drawing/2014/main" val="2287401822"/>
                    </a:ext>
                  </a:extLst>
                </a:gridCol>
                <a:gridCol w="584462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574736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60060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670188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07117">
                <a:tc>
                  <a:txBody>
                    <a:bodyPr/>
                    <a:lstStyle/>
                    <a:p>
                      <a:pPr algn="ctr"/>
                      <a:r>
                        <a:rPr lang="nl-NL" sz="700" b="1" kern="120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1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700" b="0" dirty="0">
                          <a:solidFill>
                            <a:schemeClr val="tx1"/>
                          </a:solidFill>
                        </a:rPr>
                        <a:t>Week 2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700" b="1" kern="120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3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7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4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7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5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7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700">
                          <a:solidFill>
                            <a:srgbClr val="00B050"/>
                          </a:solidFill>
                        </a:rPr>
                        <a:t>Vakantie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7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7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7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7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15" name="Afbeelding 14">
            <a:extLst>
              <a:ext uri="{FF2B5EF4-FFF2-40B4-BE49-F238E27FC236}">
                <a16:creationId xmlns:a16="http://schemas.microsoft.com/office/drawing/2014/main" id="{3C8AD9AC-786C-41FA-8D3C-1F579EA9185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5482384" y="2463682"/>
            <a:ext cx="470690" cy="399152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5AF66FF2-65B5-4E75-80FB-1AD095EE089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1647291" y="2476831"/>
            <a:ext cx="470690" cy="394852"/>
          </a:xfrm>
          <a:prstGeom prst="rect">
            <a:avLst/>
          </a:prstGeom>
        </p:spPr>
      </p:pic>
      <p:sp>
        <p:nvSpPr>
          <p:cNvPr id="18" name="Tijdelijke aanduiding voor inhoud 5">
            <a:extLst>
              <a:ext uri="{FF2B5EF4-FFF2-40B4-BE49-F238E27FC236}">
                <a16:creationId xmlns:a16="http://schemas.microsoft.com/office/drawing/2014/main" id="{D8729D5A-9FCE-424A-BA8D-CF5994EDB1B6}"/>
              </a:ext>
            </a:extLst>
          </p:cNvPr>
          <p:cNvSpPr txBox="1">
            <a:spLocks/>
          </p:cNvSpPr>
          <p:nvPr/>
        </p:nvSpPr>
        <p:spPr bwMode="auto">
          <a:xfrm>
            <a:off x="6055508" y="3822594"/>
            <a:ext cx="1441203" cy="1143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788" b="1" dirty="0"/>
              <a:t>IBS Toetsing</a:t>
            </a:r>
          </a:p>
          <a:p>
            <a:pPr marL="0" indent="0">
              <a:buNone/>
            </a:pPr>
            <a:r>
              <a:rPr lang="nl-NL" sz="788" dirty="0"/>
              <a:t>Kennistoets</a:t>
            </a:r>
          </a:p>
          <a:p>
            <a:pPr marL="0" indent="0">
              <a:buNone/>
            </a:pPr>
            <a:r>
              <a:rPr lang="nl-NL" sz="788" dirty="0"/>
              <a:t>Ondernemingsplan</a:t>
            </a:r>
          </a:p>
          <a:p>
            <a:pPr marL="0" indent="0">
              <a:buNone/>
            </a:pPr>
            <a:r>
              <a:rPr lang="nl-NL" sz="788" dirty="0"/>
              <a:t> </a:t>
            </a:r>
            <a:endParaRPr lang="nl-NL" sz="788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72ADD984-4BEC-4118-974C-4F5B62A3377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5482383" y="3822592"/>
            <a:ext cx="472815" cy="39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653E7B-B121-4A23-AB1D-E3ED45A2E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Geografisch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C936BD-60B3-42D3-9FE2-EC6B0761A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712" y="1196752"/>
            <a:ext cx="5338936" cy="1512168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Doelgroep op basis van locatie (stad, land, wijk etc.) </a:t>
            </a:r>
          </a:p>
        </p:txBody>
      </p:sp>
      <p:pic>
        <p:nvPicPr>
          <p:cNvPr id="5122" name="Picture 2" descr="Afbeeldingsresultaat voor geografische kenmerken doelgroep">
            <a:extLst>
              <a:ext uri="{FF2B5EF4-FFF2-40B4-BE49-F238E27FC236}">
                <a16:creationId xmlns:a16="http://schemas.microsoft.com/office/drawing/2014/main" id="{A03C3763-095B-43B9-97B2-97EEF73832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895890"/>
            <a:ext cx="5467350" cy="340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310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48181C-F4F2-4F28-9B4C-B2679F5DF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Wie is jouw doelgroep?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5EEBCF-6B33-4DEE-836F-95F6E39BB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Werk per onderneming uit: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Demografische kenmerken van jouw doelgroep</a:t>
            </a:r>
          </a:p>
          <a:p>
            <a:r>
              <a:rPr lang="nl-NL" dirty="0"/>
              <a:t>Psychografische kenmerken jouw doelgroep</a:t>
            </a:r>
          </a:p>
          <a:p>
            <a:r>
              <a:rPr lang="nl-NL" dirty="0"/>
              <a:t>Geografische kenmerken jouw doelgroep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5160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Aan het einde van deze les kun je:</a:t>
            </a:r>
          </a:p>
          <a:p>
            <a:pPr lvl="1"/>
            <a:r>
              <a:rPr lang="nl-NL" dirty="0"/>
              <a:t>Uitleggen wat een doelgroep analyse is</a:t>
            </a:r>
          </a:p>
          <a:p>
            <a:pPr lvl="1"/>
            <a:r>
              <a:rPr lang="nl-NL" dirty="0"/>
              <a:t>Uitleggen wat een marktanalyse is</a:t>
            </a:r>
          </a:p>
        </p:txBody>
      </p:sp>
    </p:spTree>
    <p:extLst>
      <p:ext uri="{BB962C8B-B14F-4D97-AF65-F5344CB8AC3E}">
        <p14:creationId xmlns:p14="http://schemas.microsoft.com/office/powerpoint/2010/main" val="1822588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0A51BC-5A4A-4CB9-AC5D-9336A2474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 anchor="ctr">
            <a:normAutofit/>
          </a:bodyPr>
          <a:lstStyle/>
          <a:p>
            <a:r>
              <a:rPr lang="nl-NL" dirty="0"/>
              <a:t>Waarom zou je het willen weten ?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B9C8588B-6B6A-4431-A24E-F00A7F3C77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8105948"/>
              </p:ext>
            </p:extLst>
          </p:nvPr>
        </p:nvGraphicFramePr>
        <p:xfrm>
          <a:off x="2051720" y="1196752"/>
          <a:ext cx="6635080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906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E09561-1CFB-4EE9-8CE0-1C88CDF59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Marktanalyse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ACDAE1-3EB0-4A08-8962-69F9EE0DB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3651" y="1340768"/>
            <a:ext cx="7344816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Jullie gaan met jullie onderneming te maken krijgen met concurrenten en met een doelgroep.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Wat weet je over je concurrenten?</a:t>
            </a:r>
          </a:p>
          <a:p>
            <a:pPr marL="0" indent="0">
              <a:buNone/>
            </a:pPr>
            <a:r>
              <a:rPr lang="nl-NL" dirty="0"/>
              <a:t>Wat kan je er mee?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Wat weet je over je doelgroep?</a:t>
            </a:r>
          </a:p>
          <a:p>
            <a:pPr marL="0" indent="0">
              <a:buNone/>
            </a:pPr>
            <a:r>
              <a:rPr lang="nl-NL" dirty="0"/>
              <a:t>Wat kan je ermee</a:t>
            </a:r>
          </a:p>
        </p:txBody>
      </p:sp>
    </p:spTree>
    <p:extLst>
      <p:ext uri="{BB962C8B-B14F-4D97-AF65-F5344CB8AC3E}">
        <p14:creationId xmlns:p14="http://schemas.microsoft.com/office/powerpoint/2010/main" val="1279105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2094DF-86A4-463E-A3D1-C8A3DFEBA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 Mondkapjeswinkel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2DD5BDBA-0B33-4A59-873B-E30785E4E1F5}"/>
              </a:ext>
            </a:extLst>
          </p:cNvPr>
          <p:cNvSpPr txBox="1"/>
          <p:nvPr/>
        </p:nvSpPr>
        <p:spPr>
          <a:xfrm>
            <a:off x="589114" y="4028563"/>
            <a:ext cx="643115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Per groep:</a:t>
            </a:r>
          </a:p>
          <a:p>
            <a:endParaRPr lang="nl-NL" dirty="0"/>
          </a:p>
          <a:p>
            <a:r>
              <a:rPr lang="nl-NL" dirty="0"/>
              <a:t>Wat zou jij als beginnende mondkapjeswinkel doen?</a:t>
            </a:r>
          </a:p>
          <a:p>
            <a:r>
              <a:rPr lang="nl-NL"/>
              <a:t>Wat </a:t>
            </a:r>
            <a:r>
              <a:rPr lang="nl-NL" dirty="0"/>
              <a:t>zou jij doen op het gebied van :</a:t>
            </a:r>
          </a:p>
          <a:p>
            <a:r>
              <a:rPr lang="nl-NL" dirty="0"/>
              <a:t>Prijs</a:t>
            </a:r>
          </a:p>
          <a:p>
            <a:r>
              <a:rPr lang="nl-NL" dirty="0"/>
              <a:t>Kwaliteit</a:t>
            </a:r>
          </a:p>
          <a:p>
            <a:r>
              <a:rPr lang="nl-NL" dirty="0"/>
              <a:t>Assortiment</a:t>
            </a:r>
          </a:p>
          <a:p>
            <a:r>
              <a:rPr lang="nl-NL" dirty="0"/>
              <a:t>Locatie</a:t>
            </a:r>
          </a:p>
          <a:p>
            <a:r>
              <a:rPr lang="nl-NL" dirty="0"/>
              <a:t>Service</a:t>
            </a:r>
          </a:p>
          <a:p>
            <a:r>
              <a:rPr lang="nl-NL" dirty="0"/>
              <a:t>Bekendheid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0E3148E3-7ACC-43DE-AA16-2408DB5C0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752" y="1046612"/>
            <a:ext cx="8220075" cy="2762250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72B0BB4F-F931-4B85-9278-3F33DEDB42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120" y="4698766"/>
            <a:ext cx="3416133" cy="192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115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6A1C82-87BE-49C5-B8D7-7DEBD26E9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kan een startende mondkapjeswinkel hiermee?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B6DDC7E-1C16-4C71-A77C-511FA6518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r>
              <a:rPr lang="nl-NL" dirty="0"/>
              <a:t>Lage prijzen hanteren?</a:t>
            </a:r>
          </a:p>
          <a:p>
            <a:r>
              <a:rPr lang="nl-NL" dirty="0"/>
              <a:t>Leren van naamsbekendheid van mondkapjeswinkel Isa?</a:t>
            </a:r>
          </a:p>
          <a:p>
            <a:r>
              <a:rPr lang="nl-NL" dirty="0"/>
              <a:t>Servicegerichtheid hoog in vaandel stellen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412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9CD663-8514-476F-B90F-5F9459669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Doelgroepanalyse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1FFE771-CF58-4D4B-B86E-E2F792093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Bij een </a:t>
            </a:r>
            <a:r>
              <a:rPr lang="nl-NL" dirty="0" err="1"/>
              <a:t>doelgroepanalyse</a:t>
            </a:r>
            <a:r>
              <a:rPr lang="nl-NL" dirty="0"/>
              <a:t> breng je je doelgroep in kaart </a:t>
            </a:r>
          </a:p>
          <a:p>
            <a:r>
              <a:rPr lang="nl-NL" dirty="0"/>
              <a:t>(aan wie je gaat verkopen dus!)</a:t>
            </a:r>
          </a:p>
          <a:p>
            <a:r>
              <a:rPr lang="nl-NL" dirty="0"/>
              <a:t>Vandaag doen we dat door middel van 3 kenmerken: </a:t>
            </a:r>
          </a:p>
          <a:p>
            <a:pPr lvl="1"/>
            <a:r>
              <a:rPr lang="nl-NL" dirty="0"/>
              <a:t>Demografisch</a:t>
            </a:r>
          </a:p>
          <a:p>
            <a:pPr lvl="1"/>
            <a:r>
              <a:rPr lang="nl-NL" dirty="0"/>
              <a:t>Psychografisch</a:t>
            </a:r>
          </a:p>
          <a:p>
            <a:pPr lvl="1"/>
            <a:r>
              <a:rPr lang="nl-NL" dirty="0"/>
              <a:t>Geografisch</a:t>
            </a:r>
          </a:p>
        </p:txBody>
      </p:sp>
    </p:spTree>
    <p:extLst>
      <p:ext uri="{BB962C8B-B14F-4D97-AF65-F5344CB8AC3E}">
        <p14:creationId xmlns:p14="http://schemas.microsoft.com/office/powerpoint/2010/main" val="210060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779589-80D3-4932-8600-D364DA30E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Demografie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FE078D-ABB3-4137-B02C-4E0C82801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056" y="1484784"/>
            <a:ext cx="8496944" cy="1152128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De ontwikkeling in omvang, samenstelling en ruimtelijke verdeling van de bevolking.</a:t>
            </a:r>
          </a:p>
        </p:txBody>
      </p:sp>
      <p:pic>
        <p:nvPicPr>
          <p:cNvPr id="3074" name="Picture 2" descr="Afbeeldingsresultaat voor demografische trends">
            <a:extLst>
              <a:ext uri="{FF2B5EF4-FFF2-40B4-BE49-F238E27FC236}">
                <a16:creationId xmlns:a16="http://schemas.microsoft.com/office/drawing/2014/main" id="{FE1AA4CC-AAE5-458D-92FD-6FFAAF28CF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980" y="3140968"/>
            <a:ext cx="4764020" cy="3573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Afbeeldingsresultaat voor demografie">
            <a:extLst>
              <a:ext uri="{FF2B5EF4-FFF2-40B4-BE49-F238E27FC236}">
                <a16:creationId xmlns:a16="http://schemas.microsoft.com/office/drawing/2014/main" id="{A2ED066E-886E-4F3B-B9DF-5D33DE6460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924944"/>
            <a:ext cx="30861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416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2FB44D-231A-487A-83A3-CC68DB300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Psychografisch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4F7FFC-D66B-4CEA-9AD4-FD92484C5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Doelgroep op basis van leefstijl, interesses en opinies</a:t>
            </a:r>
          </a:p>
        </p:txBody>
      </p:sp>
      <p:pic>
        <p:nvPicPr>
          <p:cNvPr id="4098" name="Picture 2" descr="Afbeeldingsresultaat voor psychografisch">
            <a:extLst>
              <a:ext uri="{FF2B5EF4-FFF2-40B4-BE49-F238E27FC236}">
                <a16:creationId xmlns:a16="http://schemas.microsoft.com/office/drawing/2014/main" id="{94472F9A-BDE6-4828-9082-A18A25CA0C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390220"/>
            <a:ext cx="5562233" cy="424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925046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116CA6-3409-4F7F-8D90-FC6DE3870F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17B803-FC70-4E7C-8C08-9AAC4AEFC5C6}">
  <ds:schemaRefs>
    <ds:schemaRef ds:uri="http://schemas.microsoft.com/office/infopath/2007/PartnerControls"/>
    <ds:schemaRef ds:uri="47a28104-336f-447d-946e-e305ac2bcd47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34354c1b-6b8c-435b-ad50-990538c19557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E03A935-AF56-4286-B030-FE4B468C9C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291</Words>
  <Application>Microsoft Office PowerPoint</Application>
  <PresentationFormat>Diavoorstelling (4:3)</PresentationFormat>
  <Paragraphs>81</Paragraphs>
  <Slides>11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Kantoorthema</vt:lpstr>
      <vt:lpstr>Markt- en doelgroepanalyse</vt:lpstr>
      <vt:lpstr>Leerdoel</vt:lpstr>
      <vt:lpstr>Waarom zou je het willen weten ?</vt:lpstr>
      <vt:lpstr>Marktanalyse</vt:lpstr>
      <vt:lpstr>Voorbeeld Mondkapjeswinkel</vt:lpstr>
      <vt:lpstr>Wat kan een startende mondkapjeswinkel hiermee?</vt:lpstr>
      <vt:lpstr>Doelgroepanalyse </vt:lpstr>
      <vt:lpstr>Demografie</vt:lpstr>
      <vt:lpstr>Psychografisch</vt:lpstr>
      <vt:lpstr>Geografisch</vt:lpstr>
      <vt:lpstr>Wie is jouw doelgroep?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Machiel Huizer</dc:creator>
  <cp:lastModifiedBy>Thomas Noordeloos</cp:lastModifiedBy>
  <cp:revision>2</cp:revision>
  <dcterms:created xsi:type="dcterms:W3CDTF">2020-11-19T09:53:25Z</dcterms:created>
  <dcterms:modified xsi:type="dcterms:W3CDTF">2020-11-20T09:32:08Z</dcterms:modified>
</cp:coreProperties>
</file>